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8" r:id="rId2"/>
  </p:sldMasterIdLst>
  <p:notesMasterIdLst>
    <p:notesMasterId r:id="rId26"/>
  </p:notesMasterIdLst>
  <p:handoutMasterIdLst>
    <p:handoutMasterId r:id="rId27"/>
  </p:handoutMasterIdLst>
  <p:sldIdLst>
    <p:sldId id="257" r:id="rId3"/>
    <p:sldId id="367" r:id="rId4"/>
    <p:sldId id="380" r:id="rId5"/>
    <p:sldId id="382" r:id="rId6"/>
    <p:sldId id="363" r:id="rId7"/>
    <p:sldId id="368" r:id="rId8"/>
    <p:sldId id="369" r:id="rId9"/>
    <p:sldId id="374" r:id="rId10"/>
    <p:sldId id="376" r:id="rId11"/>
    <p:sldId id="375" r:id="rId12"/>
    <p:sldId id="370" r:id="rId13"/>
    <p:sldId id="371" r:id="rId14"/>
    <p:sldId id="372" r:id="rId15"/>
    <p:sldId id="378" r:id="rId16"/>
    <p:sldId id="381" r:id="rId17"/>
    <p:sldId id="384" r:id="rId18"/>
    <p:sldId id="383" r:id="rId19"/>
    <p:sldId id="386" r:id="rId20"/>
    <p:sldId id="385" r:id="rId21"/>
    <p:sldId id="387" r:id="rId22"/>
    <p:sldId id="388" r:id="rId23"/>
    <p:sldId id="389" r:id="rId24"/>
    <p:sldId id="3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FF6969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İşyeri Sağlık ve Güvenlik Birimi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B8A8D-DF9D-4447-8BDF-5AE18FCE69B3}" type="datetimeFigureOut">
              <a:rPr lang="tr-TR" smtClean="0"/>
              <a:pPr/>
              <a:t>10.08.2020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756E5-FAF7-4AB7-997D-FE81495DF9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2869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İşyeri Sağlık ve Güvenlik Birimi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74338-352B-4B77-A44E-623356EF54EB}" type="datetimeFigureOut">
              <a:rPr lang="tr-TR" smtClean="0"/>
              <a:pPr/>
              <a:t>10.08.2020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FC2A2-59E6-441C-AE41-8FAB36663B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01191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249356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268563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51982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200675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104919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8762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57006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128019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988033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2842559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94446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4011770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461756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984662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71387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86816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415069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50276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2667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2786196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4203270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04676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563-6B7F-45D4-9BB0-898A14BAB9C6}" type="datetime1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E9FC-7DBB-456C-BEFC-BD900DFD65AE}" type="datetime1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3B7-3263-4131-84AD-07F516B27C50}" type="datetime1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741-51A6-4FFB-BB92-4614CB49AA1E}" type="datetime1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DCBC-090A-4089-9ED6-D406587AA273}" type="datetime1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100-3E97-4F09-A5EC-C993820552C3}" type="datetime1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466F-A61D-4CB7-A6FE-0405A158791F}" type="datetime1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20A4-CCAA-4B08-9D62-1782FC907D73}" type="datetime1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632-45D4-4785-94F3-09EF327A5BED}" type="datetime1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B5D5-EDFD-4880-824B-1E7B3D42F84C}" type="datetime1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54-8EC9-4306-A95C-1581E4909AC4}" type="datetime1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4716-A821-4631-BA64-43F0B9B94881}" type="datetime1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56E5FFBA-BBA0-4475-9468-2D76BC1FFC60}"/>
              </a:ext>
            </a:extLst>
          </p:cNvPr>
          <p:cNvSpPr/>
          <p:nvPr/>
        </p:nvSpPr>
        <p:spPr>
          <a:xfrm>
            <a:off x="6161901" y="509632"/>
            <a:ext cx="5906531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«Okulum Temiz» </a:t>
            </a:r>
            <a:r>
              <a:rPr lang="tr-TR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Belgelendirme</a:t>
            </a:r>
          </a:p>
          <a:p>
            <a:pPr algn="ctr"/>
            <a:r>
              <a:rPr lang="tr-TR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Süreci</a:t>
            </a:r>
            <a:endParaRPr lang="tr-TR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tr-TR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tr-TR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tr-TR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2020</a:t>
            </a:r>
            <a:endParaRPr lang="tr-TR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4 Resim" descr="ilmem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9" y="427356"/>
            <a:ext cx="7913424" cy="5956968"/>
          </a:xfrm>
          <a:prstGeom prst="rect">
            <a:avLst/>
          </a:prstGeom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8346" y="6492875"/>
            <a:ext cx="403654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71E7F98E-2C63-4C55-9862-531DF68DF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031" y="1160536"/>
            <a:ext cx="6283938" cy="559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k: Sağ 7">
            <a:extLst>
              <a:ext uri="{FF2B5EF4-FFF2-40B4-BE49-F238E27FC236}">
                <a16:creationId xmlns:a16="http://schemas.microsoft.com/office/drawing/2014/main" xmlns="" id="{B90D08D6-8488-44D3-995D-43EDA09B02CE}"/>
              </a:ext>
            </a:extLst>
          </p:cNvPr>
          <p:cNvSpPr/>
          <p:nvPr/>
        </p:nvSpPr>
        <p:spPr>
          <a:xfrm rot="2087595">
            <a:off x="4669154" y="5984250"/>
            <a:ext cx="774621" cy="42764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2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83957"/>
            <a:ext cx="77237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başvurusu kabul edilen okulların belgelendirme süreçleri, Bakanlığımız Standardizasyon ve Kalite Hizmet Birimi koordinasyonunda,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İl Millî Eğitim Müdürlüğü İşyeri Sağlık ve Güvenlik Birimi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tarafından belgelendirme programına uygun olarak yürütülecektir. </a:t>
            </a:r>
          </a:p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Bu süreç kurumun durumuna bağlı olarak 1-2 gün sürecektir.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E7A2786-D3C7-4B56-94D9-AB41D29CC9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53" y="2079242"/>
            <a:ext cx="2814696" cy="26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9" y="1383957"/>
            <a:ext cx="53533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Kılavuz şartlarına uygun olduğu değerlendirilen okullara </a:t>
            </a:r>
            <a:r>
              <a:rPr lang="tr-TR" sz="3200" b="1" i="1" dirty="0">
                <a:solidFill>
                  <a:srgbClr val="00B050"/>
                </a:solidFill>
              </a:rPr>
              <a:t>Okulum Temiz </a:t>
            </a:r>
            <a:r>
              <a:rPr lang="tr-TR" sz="3200" b="1" i="1" dirty="0" smtClean="0">
                <a:solidFill>
                  <a:srgbClr val="00B050"/>
                </a:solidFill>
              </a:rPr>
              <a:t>Belgesi </a:t>
            </a:r>
            <a:r>
              <a:rPr lang="tr-TR" sz="3200" dirty="0"/>
              <a:t>düzenlenecektir.</a:t>
            </a:r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63571"/>
              </p:ext>
            </p:extLst>
          </p:nvPr>
        </p:nvGraphicFramePr>
        <p:xfrm>
          <a:off x="7423471" y="1257299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6" imgW="5667363" imgH="8020022" progId="Acrobat.Document.DC">
                  <p:embed/>
                </p:oleObj>
              </mc:Choice>
              <mc:Fallback>
                <p:oleObj name="Acrobat Document" r:id="rId6" imgW="5667363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3471" y="1257299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0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20D9049D-7E29-4E3B-9C70-48EADDFC31A8}"/>
              </a:ext>
            </a:extLst>
          </p:cNvPr>
          <p:cNvSpPr/>
          <p:nvPr/>
        </p:nvSpPr>
        <p:spPr>
          <a:xfrm>
            <a:off x="230658" y="1383957"/>
            <a:ext cx="117142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 süreçte okullarımızda yapılması gerekli işlemler;</a:t>
            </a:r>
          </a:p>
          <a:p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Hijyen Şartlarının Geliştirilmesi, Enfeksiyon Önleme ve Kontrol Kılavuzu Öz Değerlendirme Soruları </a:t>
            </a:r>
            <a:r>
              <a:rPr lang="tr-TR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Doğrulaması</a:t>
            </a:r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Risk Değerlendirme Raporu (</a:t>
            </a:r>
            <a:r>
              <a:rPr lang="tr-TR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Pandemi</a:t>
            </a: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süreci dahil edilecek)</a:t>
            </a: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Enfeksiyon Önleme ve Kontrol Eylem Planı</a:t>
            </a: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Temizlik ve Dezenfeksiyon </a:t>
            </a:r>
            <a:r>
              <a:rPr lang="tr-TR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Planları/Talimatları/Eğitimleri</a:t>
            </a:r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Standart Enfeksiyon Kontrol Önlemlerine (SEKÖ) Ait kayıtlar</a:t>
            </a: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Bulaş Bazlı Önlemlere (BBÖ) Ait kayıtlar</a:t>
            </a:r>
            <a:endParaRPr lang="tr-T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20D9049D-7E29-4E3B-9C70-48EADDFC31A8}"/>
              </a:ext>
            </a:extLst>
          </p:cNvPr>
          <p:cNvSpPr/>
          <p:nvPr/>
        </p:nvSpPr>
        <p:spPr>
          <a:xfrm>
            <a:off x="230658" y="1383957"/>
            <a:ext cx="117142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 süreçte okullarımızda yapılması gerekli işlemler;</a:t>
            </a:r>
          </a:p>
          <a:p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 tarafından uygulamaya konulan tüm hazırlık ve uygulama faaliyetleri kayıt altına alınmalı, kurum tarafından bir öz değerlendirme yapılmalıdır.</a:t>
            </a:r>
          </a:p>
          <a:p>
            <a:pPr algn="just"/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Öz değerlendirmeyi takiben başvuru yapılmalı bu süreçte işleyiş izlenmeli ve eksiklikler giderilmelidir.</a:t>
            </a:r>
          </a:p>
          <a:p>
            <a:pPr algn="just"/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Gerekli faaliyetler ve hazırlanması gereken tüm </a:t>
            </a:r>
            <a:r>
              <a:rPr lang="tr-TR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kayıtlar ve işlemler </a:t>
            </a:r>
            <a:r>
              <a:rPr lang="tr-TR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Öz değerlendirme soru listesi</a:t>
            </a: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üzerinden doğrulanmalıdır.</a:t>
            </a:r>
          </a:p>
        </p:txBody>
      </p:sp>
    </p:spTree>
    <p:extLst>
      <p:ext uri="{BB962C8B-B14F-4D97-AF65-F5344CB8AC3E}">
        <p14:creationId xmlns:p14="http://schemas.microsoft.com/office/powerpoint/2010/main" val="41216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Hatırlatma;</a:t>
            </a:r>
          </a:p>
          <a:p>
            <a:pPr algn="just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Kamu Okulları İl İSGB denetçi ekibi tarafından denetlenerek belgelendirme faaliyeti gerçekleştirilecektir.</a:t>
            </a:r>
          </a:p>
          <a:p>
            <a:pPr algn="just"/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Özel Okulların tüm işlemleri TSE tarafından yürütülecektir.</a:t>
            </a:r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  <a:endParaRPr lang="tr-TR" sz="3200" b="1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04800" y="1968732"/>
            <a:ext cx="1164006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PLANLAR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RİSK DEĞERLENDİRME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ACİL DURUM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ENFEKSİYON ÖNLEME VE  KONTROL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HİJYEN VE SANİTASYON UYGULAMAM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EĞİTİM PLANI 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Temizlik personeli eğitimi ve özel politika gerektiren grupların eğitimi plana yansıtılacaktır. )</a:t>
            </a:r>
            <a:endParaRPr lang="tr-T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TEMİZLİK VE DEZENFEKTASYON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SALGIN ACİL DURUM İLETİŞİM VE EYLEM 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DANIŞMA BÖLÜMÜ İÇİN, TEMİZLİK VE DEZENFEKSİYON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VAKA TESPİTİ VE SÜREÇ YÖNETİM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BULAŞ BAZLI ÖNLEMLER (BBÖ) ACİL DURUM EYLEM PLANI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STANDART ENFEKSİYON KONTROL ÖNLEMLERİ (SEKÖ) ENFEKSİYON ÖNLEME VE KONTROL EYLEM PLANLANI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7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  <a:endParaRPr lang="tr-TR" sz="3200" b="1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0658" y="1944019"/>
            <a:ext cx="11714205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FORMLAR VE TAAHHÜTNAMELER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ZİYARETÇİ  BİLGİLENDİRME VE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SALGINA BAĞLI POZİTİF TEŞHİS KONAN ÖĞRETMEN/ÖĞRENCİ DEVAMSIZLIK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SALGIN ACİL DURUM  SORUMLUSU GÖREVLENDİRME FORMU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VELİ BİLGİLENDİRME  VE TAAHÜTNAME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KURULUŞ ŞÜPHELİ VAKA TRANSFER  TAAHÜTNAMESİ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TEDARİKÇİ BİLGİLENDİRME VE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KURULUŞ TARAFINDAN TEDARİKÇİDEN TALEP EDİLEN HİJYEN VE SANITASTON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ACİL İLETİŞİM LİSTESİ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ÖĞRENCİ/ÇALIŞAN SERVİS HİZMETLERİ HİJYEN VE SANİTASYON GÜVENCE TAAHHÜTNAMESİ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TEKNİK HİZMET SATIN ALINAN FİRMALARLA HİJYEN VE SANİTASYON TAAHÜTNAMESİ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TEMİZLİK PERSONELİ, ACİL DURUM SORUMLUSU KKD KULLANIM TAAHHÜTNAMESİ</a:t>
            </a:r>
            <a:endParaRPr lang="tr-T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3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  <a:endParaRPr lang="tr-TR" sz="3200" b="1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04800" y="2273532"/>
            <a:ext cx="11640063" cy="337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TALİMATLAR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ATIK YÖNETİM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 HİJYENİ 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YEMKHANE KANTİN HİJYEN VE SANİTASYON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KKD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ZİYARETÇİ 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TEDARİKÇİ KURULUŞ ZİYARETİ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ATELYE VE LABRATUVARLARDA HİJYEN VE SANİTASYON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ÖĞRETMENLER ODASI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DERSLİKLER VE BÜROLARDA HİJYEN VE SANİTASYON KURALLARINA UYGUN TEMİZLİK TALİMATI</a:t>
            </a:r>
            <a:endParaRPr lang="tr-T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2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  <a:endParaRPr lang="tr-TR" sz="3200" b="1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0658" y="2153069"/>
            <a:ext cx="11714205" cy="372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TALİMATLAR (devamı)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KURULUŞ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AÇIK ALANLARDA HİJYEN VE SANİTASYON KURALLARINA UYGUN TEMİZLİK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ÇOK AMAÇLI TOPLANTI SALONLARINDA HİJYEN VE SANİTASYON KURALLARINA UYGUN TEMİZLİK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GİDA DEPOLAMA ALANLARINDA HİJYEN VE SANİTASYON KURALLARINA UYGUN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HİJYEN VE SANİTASYON KURALLARINA UYGUN TUVALET VE LAVABO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HİJYEN VE SANİTASYON KURALLARINA UYGUN TUVALAET VE LAVABO TEMİZLİK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HİJYEN VE SANİTASYON KURALLARINA UYGUN SPOR SALONLARININ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 SERVİS SAĞLAYICILARININ   PANDEMİ  İLE MÜCADELE GEREKEN UYMASI GEREKEN  HİJYEN VE SANİTASYON TALİMATI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GÜVENLİK PERSONELİNİN UYMASI GEREKEN HİJYEN VE SANİTASYON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TALİMATI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0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VAKA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BİLDİRİM VE TAHLİYE TALİMATI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956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  <a:noFill/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  <a:grpFill/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13403"/>
            <a:ext cx="117142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Eğitim Kurumlarında Hijyen Şartlarının Geliştirilmesi ve Enfeksiyon Önleme Standardı</a:t>
            </a:r>
            <a:br>
              <a:rPr lang="tr-TR" sz="36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tr-TR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tr-TR" sz="36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</a:t>
            </a:r>
            <a:r>
              <a:rPr lang="tr-TR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Okulum Temiz Belgesi</a:t>
            </a:r>
            <a:r>
              <a:rPr lang="tr-TR" sz="36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endParaRPr lang="tr-TR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  <a:endParaRPr lang="tr-TR" sz="3200" b="1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2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  <a:endParaRPr lang="tr-TR" sz="3200" b="1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0659" y="2293249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TUTANAKLAR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KKD TESLİM ZİMMET TUTANAĞI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VAKA BİLDİRİM TUTANAĞI</a:t>
            </a:r>
            <a:endParaRPr lang="tr-T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5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  <a:endParaRPr lang="tr-TR" sz="3200" b="1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30658" y="2242260"/>
            <a:ext cx="11714205" cy="308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tr-TR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AFİŞ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 DİĞER GÖRSELLER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 YIKAMA BRÖŞÜRÜ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PANDEMİ BİLGİLENDİRME UYARI AFİŞLERİ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SOSYAL MESAFE UYARI GÖRSELLERİ,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SOSYAL MESAFE İŞARETLERİ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KKD KULLANIM UYARI LEVHALARI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ANTİSEPTİK KULLANIM AFİŞ/ BROŞÜRÜ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ACİL DURUM İLETİŞİM AFİŞİ/ BROŞÜRÜ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2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BB2FFEF0-8E41-426E-92F8-9B253ED5EC1F}"/>
              </a:ext>
            </a:extLst>
          </p:cNvPr>
          <p:cNvSpPr txBox="1"/>
          <p:nvPr/>
        </p:nvSpPr>
        <p:spPr>
          <a:xfrm>
            <a:off x="304801" y="2973993"/>
            <a:ext cx="116400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Teşekkürler…</a:t>
            </a:r>
            <a:endParaRPr lang="tr-TR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  <a:noFill/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  <a:grpFill/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13403"/>
            <a:ext cx="11714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Bakanlığımız ile Türk Standartları Enstitüsü (TSE) arasında, 27 Temmuz 2020 tarihinde imzalanan </a:t>
            </a:r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Eğitim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Kurumlarında Hijyen Şartlarının Geliştirilmesi ve Enfeksiyonu Önleme İş Birliği </a:t>
            </a:r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Protokolü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kapsamında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hijyen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şartlarının geliştirilmesi, enfeksiyon önleme ve kontrol süreçlerinin tutarlı, geçerli, güvenilir, tarafsız bir anlayışla sürdürülmesi amacıyla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"Okulum Temiz"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programı yürürlüğe alınmıştır.</a:t>
            </a:r>
          </a:p>
        </p:txBody>
      </p:sp>
    </p:spTree>
    <p:extLst>
      <p:ext uri="{BB962C8B-B14F-4D97-AF65-F5344CB8AC3E}">
        <p14:creationId xmlns:p14="http://schemas.microsoft.com/office/powerpoint/2010/main" val="18423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  <a:noFill/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  <a:grpFill/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13403"/>
            <a:ext cx="11714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Resmi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okullar </a:t>
            </a:r>
            <a:r>
              <a:rPr lang="tr-T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Milli Eğitim Bakanlığına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, Özel okullarımız ise </a:t>
            </a:r>
            <a:r>
              <a:rPr lang="tr-T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TSE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'ye başvuracaklardır. </a:t>
            </a:r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Başvuru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sonrasında, Bakanlığımız ve TSE işbirliğinde oluşturulan eğitim programları ile yetkilendirilen </a:t>
            </a:r>
            <a:r>
              <a:rPr lang="tr-T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Tetkik </a:t>
            </a:r>
            <a:r>
              <a:rPr lang="tr-TR" sz="32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Görevlileri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tarafından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bu okullar yerinde denetlenip kontrol ve belgelendirmesi yapılacaktır. </a:t>
            </a:r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9" y="1383957"/>
            <a:ext cx="74498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Okullarda hijyen ve sanitasyon kalitesinin geliştirilmesi ve ilgili tarafların ihtiyaç ve beklentilerinin karşılanması amacıyla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Eğitim Kurumlarında Hijyen Şartlarının Geliştirilmesi, Enfeksiyon Önleme ve Kontrol Kılavuzu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belgelendirmeye esas doküman olarak kullanılacaktır.</a:t>
            </a:r>
          </a:p>
        </p:txBody>
      </p:sp>
      <p:pic>
        <p:nvPicPr>
          <p:cNvPr id="12" name="İçerik Yer Tutucusu 2">
            <a:extLst>
              <a:ext uri="{FF2B5EF4-FFF2-40B4-BE49-F238E27FC236}">
                <a16:creationId xmlns:a16="http://schemas.microsoft.com/office/drawing/2014/main" xmlns="" id="{14506771-270C-4873-AC22-4B9814809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49" y="1383957"/>
            <a:ext cx="3930058" cy="535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89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83957"/>
            <a:ext cx="7326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Okullar;</a:t>
            </a:r>
          </a:p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başvurusu öncesinde kılavuz şartlarına uygunluğunu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Öz Değerlendirme Soru Listesi"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 ile gözden geçireceklerdir.</a:t>
            </a:r>
          </a:p>
        </p:txBody>
      </p:sp>
      <p:pic>
        <p:nvPicPr>
          <p:cNvPr id="12" name="İçerik Yer Tutucusu 2">
            <a:extLst>
              <a:ext uri="{FF2B5EF4-FFF2-40B4-BE49-F238E27FC236}">
                <a16:creationId xmlns:a16="http://schemas.microsoft.com/office/drawing/2014/main" xmlns="" id="{AAF9C62F-CE99-40C0-8317-680FC17DA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46" y="1383957"/>
            <a:ext cx="4265361" cy="536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81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9" y="1507525"/>
            <a:ext cx="71257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başvuruları 4 Ağustos 2020 tarihinden itibaren,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Okulum Temiz Belgelendirme Başvuru Formu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 içeriğine uygun olarak </a:t>
            </a:r>
            <a:r>
              <a:rPr lang="tr-TR" sz="32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http://merkezisgb.meb.gov.tr/belgelendirme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adresinde Yönetim Sistemi Belgelendirme Portalı üzerinden alınacaktır.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096" y="1146949"/>
            <a:ext cx="4231768" cy="552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9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2515DA83-2E28-4AEC-BDCF-0E69CDC38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58" y="2085282"/>
            <a:ext cx="11714205" cy="433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k: Sağ 7">
            <a:extLst>
              <a:ext uri="{FF2B5EF4-FFF2-40B4-BE49-F238E27FC236}">
                <a16:creationId xmlns:a16="http://schemas.microsoft.com/office/drawing/2014/main" xmlns="" id="{8C213B6D-D7B8-46A9-9EA1-30C1429C9A59}"/>
              </a:ext>
            </a:extLst>
          </p:cNvPr>
          <p:cNvSpPr/>
          <p:nvPr/>
        </p:nvSpPr>
        <p:spPr>
          <a:xfrm rot="2087595">
            <a:off x="7376844" y="5540365"/>
            <a:ext cx="774621" cy="42764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xmlns="" id="{AF99FFA9-8255-4A29-99B2-99CD52F6D919}"/>
              </a:ext>
            </a:extLst>
          </p:cNvPr>
          <p:cNvSpPr txBox="1"/>
          <p:nvPr/>
        </p:nvSpPr>
        <p:spPr>
          <a:xfrm>
            <a:off x="230658" y="1397553"/>
            <a:ext cx="6098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latin typeface="Cambria" panose="02040503050406030204" pitchFamily="18" charset="0"/>
                <a:ea typeface="Cambria" panose="02040503050406030204" pitchFamily="18" charset="0"/>
              </a:rPr>
              <a:t>Yönetim Sistemi Belgelendirme Portalı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010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4A2940B2-8C04-4CAB-BDB3-4BBEB3CA7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298" y="1240311"/>
            <a:ext cx="6987597" cy="551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3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İş Yeri Sağlık ve Güvenlik Birimi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C90BE4-A6C7-4D40-A034-44CAE732C2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0</TotalTime>
  <Words>1024</Words>
  <Application>Microsoft Office PowerPoint</Application>
  <PresentationFormat>Geniş ekran</PresentationFormat>
  <Paragraphs>191</Paragraphs>
  <Slides>23</Slides>
  <Notes>22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İş Yeri Sağlık ve Güvenlik Birimi</vt:lpstr>
      <vt:lpstr>Acrobat Document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2020-07-10T11:41:38Z</dcterms:created>
  <dcterms:modified xsi:type="dcterms:W3CDTF">2020-08-10T05:47:49Z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TC040144259991</vt:lpwstr>
  </property>
</Properties>
</file>